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notesSlides/notesSlide16.xml" ContentType="application/vnd.openxmlformats-officedocument.presentationml.notesSlide+xml"/>
  <Default Extension="xml" ContentType="application/xml"/>
  <Override PartName="/ppt/tableStyles.xml" ContentType="application/vnd.openxmlformats-officedocument.presentationml.tableStyles+xml"/>
  <Override PartName="/ppt/notesSlides/notesSlide31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5.xml" ContentType="application/vnd.openxmlformats-officedocument.presentationml.slide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notesSlides/notesSlide22.xml" ContentType="application/vnd.openxmlformats-officedocument.presentationml.notes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notesSlides/notesSlide8.xml" ContentType="application/vnd.openxmlformats-officedocument.presentationml.notesSlide+xml"/>
  <Default Extension="png" ContentType="image/png"/>
  <Override PartName="/ppt/theme/themeOverride1.xml" ContentType="application/vnd.openxmlformats-officedocument.themeOverride+xml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26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35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7.xml" ContentType="application/vnd.openxmlformats-officedocument.presentationml.notes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9.xml" ContentType="application/vnd.openxmlformats-officedocument.presentationml.slide+xml"/>
  <Override PartName="/ppt/slides/slide34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8.xml" ContentType="application/vnd.openxmlformats-officedocument.presentationml.slide+xml"/>
  <Override PartName="/ppt/charts/chart1.xml" ContentType="application/vnd.openxmlformats-officedocument.drawingml.char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jpeg" ContentType="image/jpeg"/>
  <Override PartName="/ppt/viewProps.xml" ContentType="application/vnd.openxmlformats-officedocument.presentationml.viewProps+xml"/>
  <Override PartName="/ppt/notesSlides/notesSlide11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2.xml" ContentType="application/vnd.openxmlformats-officedocument.theme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7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3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700" r:id="rId1"/>
  </p:sldMasterIdLst>
  <p:notesMasterIdLst>
    <p:notesMasterId r:id="rId40"/>
  </p:notesMasterIdLst>
  <p:sldIdLst>
    <p:sldId id="258" r:id="rId2"/>
    <p:sldId id="268" r:id="rId3"/>
    <p:sldId id="269" r:id="rId4"/>
    <p:sldId id="270" r:id="rId5"/>
    <p:sldId id="271" r:id="rId6"/>
    <p:sldId id="272" r:id="rId7"/>
    <p:sldId id="304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 autoAdjust="0"/>
    <p:restoredTop sz="94578" autoAdjust="0"/>
  </p:normalViewPr>
  <p:slideViewPr>
    <p:cSldViewPr>
      <p:cViewPr>
        <p:scale>
          <a:sx n="75" d="100"/>
          <a:sy n="75" d="100"/>
        </p:scale>
        <p:origin x="-130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8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esse\Documents\NDSU\Academics\Fall%202013\ECE%20403\Updated%20Gantt%20Chart%2012-11-1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Start Date</c:v>
                </c:pt>
              </c:strCache>
            </c:strRef>
          </c:tx>
          <c:spPr>
            <a:noFill/>
            <a:ln>
              <a:noFill/>
            </a:ln>
          </c:spPr>
          <c:cat>
            <c:strRef>
              <c:f>Sheet1!$A$2:$A$38</c:f>
              <c:strCache>
                <c:ptCount val="37"/>
                <c:pt idx="0">
                  <c:v>Order Parts</c:v>
                </c:pt>
                <c:pt idx="1">
                  <c:v>Soil Saturation Data</c:v>
                </c:pt>
                <c:pt idx="2">
                  <c:v>Reverse Engineering Competititve Product</c:v>
                </c:pt>
                <c:pt idx="3">
                  <c:v>Research Micro Schematic</c:v>
                </c:pt>
                <c:pt idx="4">
                  <c:v>Moisture Sensor Testing</c:v>
                </c:pt>
                <c:pt idx="5">
                  <c:v>Design Light Sensor Circuit</c:v>
                </c:pt>
                <c:pt idx="6">
                  <c:v>Create Micro Dev Board</c:v>
                </c:pt>
                <c:pt idx="7">
                  <c:v>Design Power Circuit </c:v>
                </c:pt>
                <c:pt idx="8">
                  <c:v>Design Moisture Sensor Circuit</c:v>
                </c:pt>
                <c:pt idx="9">
                  <c:v>Design Switch Circuit</c:v>
                </c:pt>
                <c:pt idx="10">
                  <c:v>Bread Board Verification of Light Sensor Circuit</c:v>
                </c:pt>
                <c:pt idx="11">
                  <c:v>Bread Board Verification of Power Circuit</c:v>
                </c:pt>
                <c:pt idx="12">
                  <c:v>Bread Board Moisture Sensor Circuit</c:v>
                </c:pt>
                <c:pt idx="13">
                  <c:v>Light Sensor Micro Code</c:v>
                </c:pt>
                <c:pt idx="14">
                  <c:v>Bread Board Verification of Switch Circuit</c:v>
                </c:pt>
                <c:pt idx="15">
                  <c:v>Design Battery Charging Circuit</c:v>
                </c:pt>
                <c:pt idx="16">
                  <c:v>Switch Micro Code</c:v>
                </c:pt>
                <c:pt idx="17">
                  <c:v>Verify Light Sensor Code</c:v>
                </c:pt>
                <c:pt idx="18">
                  <c:v>Bread Board Verification of Battery Charging Circuit</c:v>
                </c:pt>
                <c:pt idx="19">
                  <c:v>Verify Switch Code</c:v>
                </c:pt>
                <c:pt idx="20">
                  <c:v>Solenoid Testing</c:v>
                </c:pt>
                <c:pt idx="21">
                  <c:v>Mosture Sensor #2 Testing/Original Sensor Design</c:v>
                </c:pt>
                <c:pt idx="22">
                  <c:v>Boost Converter Design</c:v>
                </c:pt>
                <c:pt idx="23">
                  <c:v>Create Micro Part in Altium</c:v>
                </c:pt>
                <c:pt idx="24">
                  <c:v>Design Solenoid Driving Circuit</c:v>
                </c:pt>
                <c:pt idx="25">
                  <c:v>Research Low Power Modes</c:v>
                </c:pt>
                <c:pt idx="26">
                  <c:v>Bread Board Boost Converter</c:v>
                </c:pt>
                <c:pt idx="27">
                  <c:v>Layout 25% of Project (Based on Verified Circuits)</c:v>
                </c:pt>
                <c:pt idx="28">
                  <c:v>Bread Board Verification of Solenoid Driving Circuit</c:v>
                </c:pt>
                <c:pt idx="29">
                  <c:v>Verify Boost Converter Circuit</c:v>
                </c:pt>
                <c:pt idx="30">
                  <c:v>Research Enclosure Options</c:v>
                </c:pt>
                <c:pt idx="31">
                  <c:v>Finish PCB Layout and Order PCB</c:v>
                </c:pt>
                <c:pt idx="32">
                  <c:v>Design and Order Enclosure</c:v>
                </c:pt>
                <c:pt idx="33">
                  <c:v>Solder Project PCB</c:v>
                </c:pt>
                <c:pt idx="34">
                  <c:v>Verify Project PCB</c:v>
                </c:pt>
                <c:pt idx="35">
                  <c:v>Verify Enclosure Design</c:v>
                </c:pt>
                <c:pt idx="36">
                  <c:v>Field Test Finalized Design</c:v>
                </c:pt>
              </c:strCache>
            </c:strRef>
          </c:cat>
          <c:val>
            <c:numRef>
              <c:f>Sheet1!$B$2:$B$38</c:f>
              <c:numCache>
                <c:formatCode>m/d/yyyy</c:formatCode>
                <c:ptCount val="37"/>
                <c:pt idx="0">
                  <c:v>41547.0</c:v>
                </c:pt>
                <c:pt idx="1">
                  <c:v>41547.0</c:v>
                </c:pt>
                <c:pt idx="2">
                  <c:v>41547.0</c:v>
                </c:pt>
                <c:pt idx="3">
                  <c:v>41547.0</c:v>
                </c:pt>
                <c:pt idx="4">
                  <c:v>41557.0</c:v>
                </c:pt>
                <c:pt idx="5">
                  <c:v>41557.0</c:v>
                </c:pt>
                <c:pt idx="6">
                  <c:v>41562.0</c:v>
                </c:pt>
                <c:pt idx="7">
                  <c:v>41567.0</c:v>
                </c:pt>
                <c:pt idx="8">
                  <c:v>41567.0</c:v>
                </c:pt>
                <c:pt idx="9">
                  <c:v>41571.0</c:v>
                </c:pt>
                <c:pt idx="10">
                  <c:v>41585.0</c:v>
                </c:pt>
                <c:pt idx="11">
                  <c:v>41587.0</c:v>
                </c:pt>
                <c:pt idx="12">
                  <c:v>41587.0</c:v>
                </c:pt>
                <c:pt idx="13">
                  <c:v>41588.0</c:v>
                </c:pt>
                <c:pt idx="14">
                  <c:v>41592.0</c:v>
                </c:pt>
                <c:pt idx="15">
                  <c:v>41594.0</c:v>
                </c:pt>
                <c:pt idx="16">
                  <c:v>41595.0</c:v>
                </c:pt>
                <c:pt idx="17">
                  <c:v>41602.0</c:v>
                </c:pt>
                <c:pt idx="18">
                  <c:v>41609.0</c:v>
                </c:pt>
                <c:pt idx="19">
                  <c:v>41609.0</c:v>
                </c:pt>
                <c:pt idx="20">
                  <c:v>41652.0</c:v>
                </c:pt>
                <c:pt idx="21">
                  <c:v>41652.0</c:v>
                </c:pt>
                <c:pt idx="22">
                  <c:v>41652.0</c:v>
                </c:pt>
                <c:pt idx="23">
                  <c:v>41652.0</c:v>
                </c:pt>
                <c:pt idx="24">
                  <c:v>41659.0</c:v>
                </c:pt>
                <c:pt idx="25">
                  <c:v>41659.0</c:v>
                </c:pt>
                <c:pt idx="26">
                  <c:v>41659.0</c:v>
                </c:pt>
                <c:pt idx="27">
                  <c:v>41659.0</c:v>
                </c:pt>
                <c:pt idx="28">
                  <c:v>41666.0</c:v>
                </c:pt>
                <c:pt idx="29">
                  <c:v>41666.0</c:v>
                </c:pt>
                <c:pt idx="30">
                  <c:v>41666.0</c:v>
                </c:pt>
                <c:pt idx="31">
                  <c:v>41673.0</c:v>
                </c:pt>
                <c:pt idx="32">
                  <c:v>41673.0</c:v>
                </c:pt>
                <c:pt idx="33">
                  <c:v>41691.0</c:v>
                </c:pt>
                <c:pt idx="34">
                  <c:v>41691.0</c:v>
                </c:pt>
                <c:pt idx="35">
                  <c:v>41699.0</c:v>
                </c:pt>
                <c:pt idx="36">
                  <c:v>41706.0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Remaining</c:v>
                </c:pt>
              </c:strCache>
            </c:strRef>
          </c:tx>
          <c:cat>
            <c:strRef>
              <c:f>Sheet1!$A$2:$A$38</c:f>
              <c:strCache>
                <c:ptCount val="37"/>
                <c:pt idx="0">
                  <c:v>Order Parts</c:v>
                </c:pt>
                <c:pt idx="1">
                  <c:v>Soil Saturation Data</c:v>
                </c:pt>
                <c:pt idx="2">
                  <c:v>Reverse Engineering Competititve Product</c:v>
                </c:pt>
                <c:pt idx="3">
                  <c:v>Research Micro Schematic</c:v>
                </c:pt>
                <c:pt idx="4">
                  <c:v>Moisture Sensor Testing</c:v>
                </c:pt>
                <c:pt idx="5">
                  <c:v>Design Light Sensor Circuit</c:v>
                </c:pt>
                <c:pt idx="6">
                  <c:v>Create Micro Dev Board</c:v>
                </c:pt>
                <c:pt idx="7">
                  <c:v>Design Power Circuit </c:v>
                </c:pt>
                <c:pt idx="8">
                  <c:v>Design Moisture Sensor Circuit</c:v>
                </c:pt>
                <c:pt idx="9">
                  <c:v>Design Switch Circuit</c:v>
                </c:pt>
                <c:pt idx="10">
                  <c:v>Bread Board Verification of Light Sensor Circuit</c:v>
                </c:pt>
                <c:pt idx="11">
                  <c:v>Bread Board Verification of Power Circuit</c:v>
                </c:pt>
                <c:pt idx="12">
                  <c:v>Bread Board Moisture Sensor Circuit</c:v>
                </c:pt>
                <c:pt idx="13">
                  <c:v>Light Sensor Micro Code</c:v>
                </c:pt>
                <c:pt idx="14">
                  <c:v>Bread Board Verification of Switch Circuit</c:v>
                </c:pt>
                <c:pt idx="15">
                  <c:v>Design Battery Charging Circuit</c:v>
                </c:pt>
                <c:pt idx="16">
                  <c:v>Switch Micro Code</c:v>
                </c:pt>
                <c:pt idx="17">
                  <c:v>Verify Light Sensor Code</c:v>
                </c:pt>
                <c:pt idx="18">
                  <c:v>Bread Board Verification of Battery Charging Circuit</c:v>
                </c:pt>
                <c:pt idx="19">
                  <c:v>Verify Switch Code</c:v>
                </c:pt>
                <c:pt idx="20">
                  <c:v>Solenoid Testing</c:v>
                </c:pt>
                <c:pt idx="21">
                  <c:v>Mosture Sensor #2 Testing/Original Sensor Design</c:v>
                </c:pt>
                <c:pt idx="22">
                  <c:v>Boost Converter Design</c:v>
                </c:pt>
                <c:pt idx="23">
                  <c:v>Create Micro Part in Altium</c:v>
                </c:pt>
                <c:pt idx="24">
                  <c:v>Design Solenoid Driving Circuit</c:v>
                </c:pt>
                <c:pt idx="25">
                  <c:v>Research Low Power Modes</c:v>
                </c:pt>
                <c:pt idx="26">
                  <c:v>Bread Board Boost Converter</c:v>
                </c:pt>
                <c:pt idx="27">
                  <c:v>Layout 25% of Project (Based on Verified Circuits)</c:v>
                </c:pt>
                <c:pt idx="28">
                  <c:v>Bread Board Verification of Solenoid Driving Circuit</c:v>
                </c:pt>
                <c:pt idx="29">
                  <c:v>Verify Boost Converter Circuit</c:v>
                </c:pt>
                <c:pt idx="30">
                  <c:v>Research Enclosure Options</c:v>
                </c:pt>
                <c:pt idx="31">
                  <c:v>Finish PCB Layout and Order PCB</c:v>
                </c:pt>
                <c:pt idx="32">
                  <c:v>Design and Order Enclosure</c:v>
                </c:pt>
                <c:pt idx="33">
                  <c:v>Solder Project PCB</c:v>
                </c:pt>
                <c:pt idx="34">
                  <c:v>Verify Project PCB</c:v>
                </c:pt>
                <c:pt idx="35">
                  <c:v>Verify Enclosure Design</c:v>
                </c:pt>
                <c:pt idx="36">
                  <c:v>Field Test Finalized Design</c:v>
                </c:pt>
              </c:strCache>
            </c:strRef>
          </c:cat>
          <c:val>
            <c:numRef>
              <c:f>Sheet1!$C$2:$C$38</c:f>
              <c:numCache>
                <c:formatCode>General</c:formatCode>
                <c:ptCount val="37"/>
                <c:pt idx="0">
                  <c:v>3.0</c:v>
                </c:pt>
                <c:pt idx="1">
                  <c:v>7.0</c:v>
                </c:pt>
                <c:pt idx="2">
                  <c:v>18.0</c:v>
                </c:pt>
                <c:pt idx="3">
                  <c:v>7.0</c:v>
                </c:pt>
                <c:pt idx="4">
                  <c:v>7.0</c:v>
                </c:pt>
                <c:pt idx="5">
                  <c:v>14.0</c:v>
                </c:pt>
                <c:pt idx="6">
                  <c:v>14.0</c:v>
                </c:pt>
                <c:pt idx="7">
                  <c:v>20.0</c:v>
                </c:pt>
                <c:pt idx="8">
                  <c:v>20.0</c:v>
                </c:pt>
                <c:pt idx="9">
                  <c:v>14.0</c:v>
                </c:pt>
                <c:pt idx="10">
                  <c:v>7.0</c:v>
                </c:pt>
                <c:pt idx="11">
                  <c:v>7.0</c:v>
                </c:pt>
                <c:pt idx="12">
                  <c:v>7.0</c:v>
                </c:pt>
                <c:pt idx="13">
                  <c:v>7.0</c:v>
                </c:pt>
                <c:pt idx="14">
                  <c:v>7.0</c:v>
                </c:pt>
                <c:pt idx="15">
                  <c:v>14.0</c:v>
                </c:pt>
                <c:pt idx="16">
                  <c:v>7.0</c:v>
                </c:pt>
                <c:pt idx="17">
                  <c:v>7.0</c:v>
                </c:pt>
                <c:pt idx="18">
                  <c:v>7.0</c:v>
                </c:pt>
                <c:pt idx="19">
                  <c:v>7.0</c:v>
                </c:pt>
                <c:pt idx="20">
                  <c:v>7.0</c:v>
                </c:pt>
                <c:pt idx="21">
                  <c:v>7.0</c:v>
                </c:pt>
                <c:pt idx="22">
                  <c:v>7.0</c:v>
                </c:pt>
                <c:pt idx="23">
                  <c:v>7.0</c:v>
                </c:pt>
                <c:pt idx="24">
                  <c:v>7.0</c:v>
                </c:pt>
                <c:pt idx="25">
                  <c:v>7.0</c:v>
                </c:pt>
                <c:pt idx="26">
                  <c:v>7.0</c:v>
                </c:pt>
                <c:pt idx="27">
                  <c:v>14.0</c:v>
                </c:pt>
                <c:pt idx="28">
                  <c:v>7.0</c:v>
                </c:pt>
                <c:pt idx="29">
                  <c:v>7.0</c:v>
                </c:pt>
                <c:pt idx="30">
                  <c:v>7.0</c:v>
                </c:pt>
                <c:pt idx="31">
                  <c:v>18.0</c:v>
                </c:pt>
                <c:pt idx="32">
                  <c:v>18.0</c:v>
                </c:pt>
                <c:pt idx="33">
                  <c:v>7.0</c:v>
                </c:pt>
                <c:pt idx="34">
                  <c:v>7.0</c:v>
                </c:pt>
                <c:pt idx="35">
                  <c:v>7.0</c:v>
                </c:pt>
                <c:pt idx="36">
                  <c:v>23.0</c:v>
                </c:pt>
              </c:numCache>
            </c:numRef>
          </c:val>
        </c:ser>
        <c:overlap val="100"/>
        <c:axId val="193435128"/>
        <c:axId val="231476440"/>
      </c:barChart>
      <c:catAx>
        <c:axId val="193435128"/>
        <c:scaling>
          <c:orientation val="maxMin"/>
        </c:scaling>
        <c:axPos val="l"/>
        <c:numFmt formatCode="General" sourceLinked="0"/>
        <c:tickLblPos val="nextTo"/>
        <c:crossAx val="231476440"/>
        <c:crosses val="autoZero"/>
        <c:auto val="1"/>
        <c:lblAlgn val="ctr"/>
        <c:lblOffset val="100"/>
        <c:tickLblSkip val="1"/>
      </c:catAx>
      <c:valAx>
        <c:axId val="231476440"/>
        <c:scaling>
          <c:orientation val="minMax"/>
          <c:max val="41729.0"/>
          <c:min val="41547.0"/>
        </c:scaling>
        <c:axPos val="b"/>
        <c:majorGridlines/>
        <c:numFmt formatCode="m/d/yyyy" sourceLinked="1"/>
        <c:tickLblPos val="nextTo"/>
        <c:crossAx val="193435128"/>
        <c:crosses val="max"/>
        <c:crossBetween val="midCat"/>
        <c:majorUnit val="35.0"/>
      </c:valAx>
    </c:plotArea>
    <c:plotVisOnly val="1"/>
    <c:dispBlanksAs val="gap"/>
  </c:chart>
  <c:spPr>
    <a:solidFill>
      <a:schemeClr val="accent1">
        <a:tint val="20000"/>
        <a:alpha val="21000"/>
      </a:schemeClr>
    </a:solidFill>
    <a:ln>
      <a:solidFill>
        <a:schemeClr val="tx1"/>
      </a:solidFill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fld id="{C12D215A-15F1-4E7B-BE02-63F7ED4B932B}" type="datetimeFigureOut">
              <a:rPr lang="en-US"/>
              <a:pPr>
                <a:defRPr/>
              </a:pPr>
              <a:t>12/12/13</a:t>
            </a:fld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fld id="{6CB36379-F777-4F1D-834A-54C7E05D1D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D459F-0864-48F5-A0FF-D8D384454DAE}" type="datetimeFigureOut">
              <a:rPr lang="en-US"/>
              <a:pPr>
                <a:defRPr/>
              </a:pPr>
              <a:t>12/12/13</a:t>
            </a:fld>
            <a:endParaRPr lang="en-US"/>
          </a:p>
        </p:txBody>
      </p:sp>
      <p:sp>
        <p:nvSpPr>
          <p:cNvPr id="11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D8D73-E5A4-406E-8D03-F149EBE6F4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7BD27-3CFF-47A6-820A-60E9960F9E34}" type="datetimeFigureOut">
              <a:rPr lang="en-US"/>
              <a:pPr>
                <a:defRPr/>
              </a:pPr>
              <a:t>12/12/13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F12CF-E5F4-4221-A505-F692B42E2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F729A-713E-4111-9945-3CCB7BF6CB17}" type="datetimeFigureOut">
              <a:rPr lang="en-US"/>
              <a:pPr>
                <a:defRPr/>
              </a:pPr>
              <a:t>12/12/13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363D5-C581-4E10-B96B-FD7BFBBA37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6871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E4A607-5E56-41B1-B167-C328E8315F9E}" type="datetimeFigureOut">
              <a:rPr lang="en-US"/>
              <a:pPr>
                <a:defRPr/>
              </a:pPr>
              <a:t>12/12/13</a:t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3317E4-1B1B-4364-B946-BDBC49A1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chart" Target="../charts/char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Smart Irrigation System</a:t>
            </a:r>
            <a:endParaRPr lang="en-US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3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Battery Charging Circuit</a:t>
            </a:r>
          </a:p>
        </p:txBody>
      </p:sp>
      <p:sp>
        <p:nvSpPr>
          <p:cNvPr id="52227" name="Content Placeholder 4"/>
          <p:cNvSpPr>
            <a:spLocks noGrp="1"/>
          </p:cNvSpPr>
          <p:nvPr>
            <p:ph sz="half" idx="4294967295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onstantia" pitchFamily="18" charset="0"/>
              </a:rPr>
              <a:t>Texas Instruments BQ2000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Uses BAT pin to detect battery type and voltage level per cell by using voltage divider and LPF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SNS pin is used to sense charging current as well as set charge switching frequency</a:t>
            </a:r>
          </a:p>
        </p:txBody>
      </p:sp>
      <p:pic>
        <p:nvPicPr>
          <p:cNvPr id="52228" name="Content Placeholder 2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757738" y="2770188"/>
            <a:ext cx="3819525" cy="2733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3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Battery Charging Circuit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457200" y="1981200"/>
            <a:ext cx="4038600" cy="4435475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MOD pin is used to control charging modulation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For our use, MOD pin controls transistor to charge battery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VSS is battery ground, while VCC is the supply voltage input (5V)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LED pin opens to ground when charging for visual indication using external LED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</p:txBody>
      </p:sp>
      <p:pic>
        <p:nvPicPr>
          <p:cNvPr id="54276" name="Content Placeholder 2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757738" y="2770188"/>
            <a:ext cx="3819525" cy="2733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3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Calibri" pitchFamily="34" charset="0"/>
              </a:rPr>
              <a:t>Battery Charging Circuit</a:t>
            </a:r>
          </a:p>
        </p:txBody>
      </p:sp>
      <p:sp>
        <p:nvSpPr>
          <p:cNvPr id="56323" name="Content Placeholder 4"/>
          <p:cNvSpPr>
            <a:spLocks noGrp="1"/>
          </p:cNvSpPr>
          <p:nvPr>
            <p:ph sz="half" idx="4294967295"/>
          </p:nvPr>
        </p:nvSpPr>
        <p:spPr>
          <a:xfrm>
            <a:off x="457200" y="2057400"/>
            <a:ext cx="4038600" cy="4435475"/>
          </a:xfrm>
        </p:spPr>
        <p:txBody>
          <a:bodyPr/>
          <a:lstStyle/>
          <a:p>
            <a:pPr eaLnBrk="1" hangingPunct="1"/>
            <a:r>
              <a:rPr lang="en-US" smtClean="0">
                <a:latin typeface="Constantia" pitchFamily="18" charset="0"/>
              </a:rPr>
              <a:t>RC pin is used for top off mode, we chose to disable this option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TS pin is used for temperature sensing which is not applicable to our batteries, so we disabled this as well by applying the appropriate voltage</a:t>
            </a:r>
          </a:p>
        </p:txBody>
      </p:sp>
      <p:pic>
        <p:nvPicPr>
          <p:cNvPr id="56324" name="Content Placeholder 2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757738" y="2770188"/>
            <a:ext cx="3819525" cy="2733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Transistor Design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mtClean="0">
                <a:latin typeface="Constantia" pitchFamily="18" charset="0"/>
              </a:rPr>
              <a:t>Transistor used as a switch</a:t>
            </a:r>
          </a:p>
          <a:p>
            <a:r>
              <a:rPr lang="en-US" smtClean="0">
                <a:latin typeface="Constantia" pitchFamily="18" charset="0"/>
              </a:rPr>
              <a:t>Ztec with Beta value of 500</a:t>
            </a:r>
          </a:p>
          <a:p>
            <a:r>
              <a:rPr lang="en-US" smtClean="0">
                <a:latin typeface="Constantia" pitchFamily="18" charset="0"/>
              </a:rPr>
              <a:t>Battery charging current of .5 A</a:t>
            </a:r>
          </a:p>
          <a:p>
            <a:r>
              <a:rPr lang="en-US" smtClean="0">
                <a:latin typeface="Constantia" pitchFamily="18" charset="0"/>
              </a:rPr>
              <a:t>1 mA from MOD pin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Circuit Diagram</a:t>
            </a:r>
          </a:p>
        </p:txBody>
      </p:sp>
      <p:pic>
        <p:nvPicPr>
          <p:cNvPr id="60419" name="Picture 7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 l="1782" t="11812" r="18608" b="3537"/>
          <a:stretch>
            <a:fillRect/>
          </a:stretch>
        </p:blipFill>
        <p:spPr>
          <a:xfrm>
            <a:off x="304800" y="1828800"/>
            <a:ext cx="8534400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33400" y="1371600"/>
            <a:ext cx="7851775" cy="1828800"/>
          </a:xfrm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r" eaLnBrk="1" hangingPunct="1">
              <a:defRPr/>
            </a:pPr>
            <a:r>
              <a:rPr lang="en-US" sz="56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Moisture Sensor Circuit</a:t>
            </a:r>
          </a:p>
        </p:txBody>
      </p:sp>
      <p:sp>
        <p:nvSpPr>
          <p:cNvPr id="62467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3228975"/>
            <a:ext cx="7854950" cy="1752600"/>
          </a:xfrm>
        </p:spPr>
        <p:txBody>
          <a:bodyPr lIns="0" rIns="18288"/>
          <a:lstStyle/>
          <a:p>
            <a:pPr marL="0" indent="0" algn="r" eaLnBrk="1" hangingPunct="1">
              <a:buFont typeface="Wingdings 2" pitchFamily="18" charset="2"/>
              <a:buNone/>
            </a:pPr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Design Considerations</a:t>
            </a:r>
          </a:p>
        </p:txBody>
      </p:sp>
      <p:sp>
        <p:nvSpPr>
          <p:cNvPr id="6451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nstantia" pitchFamily="18" charset="0"/>
              </a:rPr>
              <a:t>Power Consumption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Cost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Durability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Output Signal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Testing				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nstantia" pitchFamily="18" charset="0"/>
              </a:rPr>
              <a:t>Signal Output In Dry Conditions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Signal Output In Wet Conditions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Current Draw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Sensor Diagram</a:t>
            </a:r>
          </a:p>
        </p:txBody>
      </p:sp>
      <p:pic>
        <p:nvPicPr>
          <p:cNvPr id="68611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 l="36154" t="17308" r="19162" b="19232"/>
          <a:stretch>
            <a:fillRect/>
          </a:stretch>
        </p:blipFill>
        <p:spPr>
          <a:xfrm>
            <a:off x="533400" y="1905000"/>
            <a:ext cx="8124825" cy="4389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Complications	</a:t>
            </a:r>
          </a:p>
        </p:txBody>
      </p:sp>
      <p:sp>
        <p:nvSpPr>
          <p:cNvPr id="7065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nstantia" pitchFamily="18" charset="0"/>
              </a:rPr>
              <a:t>Sensor Corrosion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3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Calibri" pitchFamily="34" charset="0"/>
              </a:rPr>
              <a:t>Problem</a:t>
            </a:r>
          </a:p>
        </p:txBody>
      </p:sp>
      <p:sp>
        <p:nvSpPr>
          <p:cNvPr id="37891" name="Content Placeholder 4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onstantia" pitchFamily="18" charset="0"/>
              </a:rPr>
              <a:t>Water, in addition to what the grass needs, simply becomes runoff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Runoff </a:t>
            </a:r>
            <a:r>
              <a:rPr lang="en-US" dirty="0" smtClean="0">
                <a:latin typeface="Constantia" pitchFamily="18" charset="0"/>
              </a:rPr>
              <a:t>water is costly and useless to the grass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Underground systems are costly to install and maintain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User Interface Overview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nstantia" pitchFamily="18" charset="0"/>
              </a:rPr>
              <a:t>5 Position Rotary Switch</a:t>
            </a:r>
          </a:p>
          <a:p>
            <a:pPr eaLnBrk="1" hangingPunct="1"/>
            <a:endParaRPr lang="en-US" smtClean="0">
              <a:latin typeface="Constantia" pitchFamily="18" charset="0"/>
            </a:endParaRPr>
          </a:p>
        </p:txBody>
      </p:sp>
      <p:pic>
        <p:nvPicPr>
          <p:cNvPr id="72708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2438400"/>
            <a:ext cx="40513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9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5 Position Rotary Switch</a:t>
            </a:r>
          </a:p>
        </p:txBody>
      </p:sp>
      <p:sp>
        <p:nvSpPr>
          <p:cNvPr id="74755" name="Content Placeholder 10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smtClean="0">
              <a:latin typeface="Constantia" pitchFamily="18" charset="0"/>
            </a:endParaRPr>
          </a:p>
          <a:p>
            <a:pPr eaLnBrk="1" hangingPunct="1"/>
            <a:r>
              <a:rPr lang="en-US" smtClean="0">
                <a:latin typeface="Constantia" pitchFamily="18" charset="0"/>
              </a:rPr>
              <a:t>5 Amps @ 125 VAC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2 Poles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10 Pins</a:t>
            </a:r>
          </a:p>
          <a:p>
            <a:pPr eaLnBrk="1" hangingPunct="1"/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The Switch Circuit</a:t>
            </a:r>
          </a:p>
        </p:txBody>
      </p:sp>
      <p:pic>
        <p:nvPicPr>
          <p:cNvPr id="76803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936750" y="1935163"/>
            <a:ext cx="5270500" cy="4389437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Design Considerations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smtClean="0">
              <a:latin typeface="Constantia" pitchFamily="18" charset="0"/>
            </a:endParaRPr>
          </a:p>
          <a:p>
            <a:pPr eaLnBrk="1" hangingPunct="1"/>
            <a:r>
              <a:rPr lang="en-US" smtClean="0">
                <a:latin typeface="Constantia" pitchFamily="18" charset="0"/>
              </a:rPr>
              <a:t>User friendly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Control power and all desired operational modes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Durable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Water resistant</a:t>
            </a:r>
          </a:p>
          <a:p>
            <a:pPr eaLnBrk="1" hangingPunct="1"/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Solenoid Valve Overview</a:t>
            </a:r>
          </a:p>
        </p:txBody>
      </p:sp>
      <p:pic>
        <p:nvPicPr>
          <p:cNvPr id="80899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043113" y="2552700"/>
            <a:ext cx="5057775" cy="3154363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9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Solenoid Valve</a:t>
            </a:r>
          </a:p>
        </p:txBody>
      </p:sp>
      <p:sp>
        <p:nvSpPr>
          <p:cNvPr id="82947" name="Content Placeholder 10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smtClean="0">
              <a:latin typeface="Constantia" pitchFamily="18" charset="0"/>
            </a:endParaRPr>
          </a:p>
          <a:p>
            <a:pPr eaLnBrk="1" hangingPunct="1"/>
            <a:r>
              <a:rPr lang="en-US" smtClean="0">
                <a:latin typeface="Constantia" pitchFamily="18" charset="0"/>
              </a:rPr>
              <a:t>Low power, piloted operation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Latching</a:t>
            </a:r>
          </a:p>
          <a:p>
            <a:pPr eaLnBrk="1" hangingPunct="1"/>
            <a:endParaRPr lang="en-US" smtClean="0">
              <a:latin typeface="Constantia" pitchFamily="18" charset="0"/>
            </a:endParaRPr>
          </a:p>
          <a:p>
            <a:pPr eaLnBrk="1" hangingPunct="1"/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The Solenoid Driving Circuit</a:t>
            </a:r>
          </a:p>
        </p:txBody>
      </p:sp>
      <p:pic>
        <p:nvPicPr>
          <p:cNvPr id="8499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362200" y="2098675"/>
            <a:ext cx="4191000" cy="4759325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Design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The solenoid circuit must operate on low voltage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The valve must meet pressure and flow requirements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Software Overview</a:t>
            </a:r>
          </a:p>
        </p:txBody>
      </p:sp>
      <p:sp>
        <p:nvSpPr>
          <p:cNvPr id="8909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mtClean="0">
                <a:latin typeface="Constantia" pitchFamily="18" charset="0"/>
              </a:rPr>
              <a:t>Micro – ATMEGA328P-PU</a:t>
            </a:r>
          </a:p>
          <a:p>
            <a:r>
              <a:rPr lang="en-US" smtClean="0">
                <a:latin typeface="Constantia" pitchFamily="18" charset="0"/>
              </a:rPr>
              <a:t>IDE – Arduino Environment</a:t>
            </a:r>
          </a:p>
          <a:p>
            <a:r>
              <a:rPr lang="en-US" smtClean="0">
                <a:latin typeface="Constantia" pitchFamily="18" charset="0"/>
              </a:rPr>
              <a:t>Software Flow Chart</a:t>
            </a:r>
          </a:p>
          <a:p>
            <a:r>
              <a:rPr lang="en-US" smtClean="0">
                <a:latin typeface="Constantia" pitchFamily="18" charset="0"/>
              </a:rPr>
              <a:t>Design Considerations</a:t>
            </a:r>
          </a:p>
          <a:p>
            <a:endParaRPr lang="en-US" smtClean="0">
              <a:latin typeface="Constantia" pitchFamily="18" charset="0"/>
            </a:endParaRPr>
          </a:p>
          <a:p>
            <a:endParaRPr lang="en-US" smtClean="0">
              <a:latin typeface="Constantia" pitchFamily="18" charset="0"/>
            </a:endParaRPr>
          </a:p>
          <a:p>
            <a:endParaRPr lang="en-US" smtClean="0">
              <a:latin typeface="Constantia" pitchFamily="18" charset="0"/>
            </a:endParaRPr>
          </a:p>
          <a:p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Microcontroller Info</a:t>
            </a:r>
          </a:p>
        </p:txBody>
      </p:sp>
      <p:sp>
        <p:nvSpPr>
          <p:cNvPr id="91139" name="Text Placeholder 5"/>
          <p:cNvSpPr>
            <a:spLocks noGrp="1"/>
          </p:cNvSpPr>
          <p:nvPr>
            <p:ph type="body" idx="4294967295"/>
          </p:nvPr>
        </p:nvSpPr>
        <p:spPr>
          <a:xfrm>
            <a:off x="457200" y="1855788"/>
            <a:ext cx="4040188" cy="658812"/>
          </a:xfrm>
        </p:spPr>
        <p:txBody>
          <a:bodyPr lIns="45720" tIns="0" rIns="45720" bIns="0" anchor="ctr"/>
          <a:lstStyle/>
          <a:p>
            <a:pPr marL="0" indent="0">
              <a:buFont typeface="Wingdings 2" pitchFamily="18" charset="2"/>
              <a:buNone/>
            </a:pPr>
            <a:r>
              <a:rPr lang="en-US" sz="2400" b="1" smtClean="0">
                <a:solidFill>
                  <a:schemeClr val="tx2"/>
                </a:solidFill>
                <a:latin typeface="Constantia" pitchFamily="18" charset="0"/>
              </a:rPr>
              <a:t>Specifications</a:t>
            </a:r>
          </a:p>
        </p:txBody>
      </p:sp>
      <p:sp>
        <p:nvSpPr>
          <p:cNvPr id="91140" name="Text Placeholder 6"/>
          <p:cNvSpPr>
            <a:spLocks noGrp="1"/>
          </p:cNvSpPr>
          <p:nvPr>
            <p:ph type="body" sz="half" idx="4294967295"/>
          </p:nvPr>
        </p:nvSpPr>
        <p:spPr>
          <a:xfrm>
            <a:off x="4645025" y="1860550"/>
            <a:ext cx="4041775" cy="654050"/>
          </a:xfrm>
        </p:spPr>
        <p:txBody>
          <a:bodyPr lIns="45720" tIns="0" rIns="45720" bIns="0" anchor="ctr"/>
          <a:lstStyle/>
          <a:p>
            <a:pPr marL="0" indent="0">
              <a:buFont typeface="Wingdings 2" pitchFamily="18" charset="2"/>
              <a:buNone/>
            </a:pPr>
            <a:r>
              <a:rPr lang="en-US" sz="2400" b="1" smtClean="0">
                <a:solidFill>
                  <a:schemeClr val="tx2"/>
                </a:solidFill>
                <a:latin typeface="Constantia" pitchFamily="18" charset="0"/>
              </a:rPr>
              <a:t>Project Controls</a:t>
            </a:r>
          </a:p>
        </p:txBody>
      </p:sp>
      <p:sp>
        <p:nvSpPr>
          <p:cNvPr id="91141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2514600"/>
            <a:ext cx="4040188" cy="3846513"/>
          </a:xfrm>
        </p:spPr>
        <p:txBody>
          <a:bodyPr tIns="0"/>
          <a:lstStyle/>
          <a:p>
            <a:r>
              <a:rPr lang="en-US" sz="2200" smtClean="0">
                <a:latin typeface="Constantia" pitchFamily="18" charset="0"/>
              </a:rPr>
              <a:t>3 timers</a:t>
            </a:r>
          </a:p>
          <a:p>
            <a:r>
              <a:rPr lang="en-US" sz="2200" smtClean="0">
                <a:latin typeface="Constantia" pitchFamily="18" charset="0"/>
              </a:rPr>
              <a:t>21 programmable IO</a:t>
            </a:r>
          </a:p>
          <a:p>
            <a:r>
              <a:rPr lang="en-US" sz="2200" smtClean="0">
                <a:latin typeface="Constantia" pitchFamily="18" charset="0"/>
              </a:rPr>
              <a:t>6 sleep modes</a:t>
            </a:r>
          </a:p>
          <a:p>
            <a:r>
              <a:rPr lang="en-US" sz="2200" smtClean="0">
                <a:latin typeface="Constantia" pitchFamily="18" charset="0"/>
              </a:rPr>
              <a:t>Wake-Up on pin change</a:t>
            </a:r>
          </a:p>
          <a:p>
            <a:r>
              <a:rPr lang="en-US" sz="2200" smtClean="0">
                <a:latin typeface="Constantia" pitchFamily="18" charset="0"/>
              </a:rPr>
              <a:t>1.8-5.5 V operating voltage</a:t>
            </a:r>
          </a:p>
          <a:p>
            <a:pPr>
              <a:buFont typeface="Wingdings 2" pitchFamily="18" charset="2"/>
              <a:buNone/>
            </a:pPr>
            <a:endParaRPr lang="en-US" sz="2200" smtClean="0">
              <a:latin typeface="Constantia" pitchFamily="18" charset="0"/>
            </a:endParaRPr>
          </a:p>
          <a:p>
            <a:endParaRPr lang="en-US" sz="2200" smtClean="0">
              <a:latin typeface="Constantia" pitchFamily="18" charset="0"/>
            </a:endParaRPr>
          </a:p>
        </p:txBody>
      </p:sp>
      <p:sp>
        <p:nvSpPr>
          <p:cNvPr id="91142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645025" y="2514600"/>
            <a:ext cx="4041775" cy="3846513"/>
          </a:xfrm>
        </p:spPr>
        <p:txBody>
          <a:bodyPr tIns="0"/>
          <a:lstStyle/>
          <a:p>
            <a:r>
              <a:rPr lang="en-US" sz="2200" smtClean="0">
                <a:latin typeface="Constantia" pitchFamily="18" charset="0"/>
              </a:rPr>
              <a:t>LDR (Power/Digital Read)</a:t>
            </a:r>
          </a:p>
          <a:p>
            <a:r>
              <a:rPr lang="en-US" sz="2200" smtClean="0">
                <a:latin typeface="Constantia" pitchFamily="18" charset="0"/>
              </a:rPr>
              <a:t>Soil Sensor (Power/Digital Read)</a:t>
            </a:r>
          </a:p>
          <a:p>
            <a:r>
              <a:rPr lang="en-US" sz="2200" smtClean="0">
                <a:latin typeface="Constantia" pitchFamily="18" charset="0"/>
              </a:rPr>
              <a:t>Solenoid (Control State)</a:t>
            </a:r>
          </a:p>
          <a:p>
            <a:r>
              <a:rPr lang="en-US" sz="2200" smtClean="0">
                <a:latin typeface="Constantia" pitchFamily="18" charset="0"/>
              </a:rPr>
              <a:t>Switch (Manages 4 states)</a:t>
            </a:r>
          </a:p>
          <a:p>
            <a:endParaRPr lang="en-US" sz="2200" smtClean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3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Calibri" pitchFamily="34" charset="0"/>
              </a:rPr>
              <a:t>Addressing the Problem</a:t>
            </a:r>
          </a:p>
        </p:txBody>
      </p:sp>
      <p:sp>
        <p:nvSpPr>
          <p:cNvPr id="39939" name="Content Placeholder 4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b="1" dirty="0" smtClean="0">
                <a:latin typeface="Constantia" pitchFamily="18" charset="0"/>
              </a:rPr>
              <a:t>Smart Irrigation: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Takes a setup, and then hands off approach to watering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Offers timed, nighttime, and auto watering settings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Uses a customer friendly interface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Provides a reasonable priced consumer option instead of underground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ATMEGA328P-PU</a:t>
            </a:r>
          </a:p>
        </p:txBody>
      </p:sp>
      <p:pic>
        <p:nvPicPr>
          <p:cNvPr id="93187" name="Content Placeholder 5" descr="ATMEGA328 Pinout Diagram.pn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 l="-16235" r="-16235"/>
          <a:stretch>
            <a:fillRect/>
          </a:stretch>
        </p:blipFill>
        <p:spPr>
          <a:xfrm>
            <a:off x="838200" y="2032000"/>
            <a:ext cx="7620000" cy="406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 idx="4294967295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r>
              <a:rPr lang="en-US" sz="2600" smtClean="0">
                <a:latin typeface="Calibri" pitchFamily="34" charset="0"/>
              </a:rPr>
              <a:t>Arduino IDE</a:t>
            </a:r>
          </a:p>
        </p:txBody>
      </p:sp>
      <p:sp>
        <p:nvSpPr>
          <p:cNvPr id="95235" name="Text Placeholder 4"/>
          <p:cNvSpPr>
            <a:spLocks noGrp="1"/>
          </p:cNvSpPr>
          <p:nvPr>
            <p:ph type="body" idx="4294967295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/>
          <a:p>
            <a:pPr marL="0" indent="0">
              <a:buFont typeface="Wingdings 2" pitchFamily="18" charset="2"/>
              <a:buNone/>
            </a:pPr>
            <a:r>
              <a:rPr lang="en-US" sz="1400" smtClean="0">
                <a:latin typeface="Constantia" pitchFamily="18" charset="0"/>
              </a:rPr>
              <a:t>The Arduino IDE is a C based cross platform environment. It is available for free download which makes it cost effective.</a:t>
            </a:r>
          </a:p>
        </p:txBody>
      </p:sp>
      <p:pic>
        <p:nvPicPr>
          <p:cNvPr id="95236" name="Content Placeholder 3" descr="Screen Shot 2013-12-11 at 8.46.02 PM.pn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 t="-22249" b="-22249"/>
          <a:stretch>
            <a:fillRect/>
          </a:stretch>
        </p:blipFill>
        <p:spPr>
          <a:xfrm>
            <a:off x="3575050" y="685800"/>
            <a:ext cx="5111750" cy="64770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033588"/>
            <a:ext cx="830580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3" name="Tit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Software Flowchart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Software Flowchart Cont.</a:t>
            </a:r>
          </a:p>
        </p:txBody>
      </p:sp>
      <p:pic>
        <p:nvPicPr>
          <p:cNvPr id="99331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868488"/>
            <a:ext cx="701040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Design Considerations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mtClean="0">
                <a:latin typeface="Constantia" pitchFamily="18" charset="0"/>
              </a:rPr>
              <a:t>This system as a whole needs to use minimal energy</a:t>
            </a:r>
          </a:p>
          <a:p>
            <a:r>
              <a:rPr lang="en-US" smtClean="0">
                <a:latin typeface="Constantia" pitchFamily="18" charset="0"/>
              </a:rPr>
              <a:t>The micro has many low power features that can be utilized</a:t>
            </a:r>
          </a:p>
          <a:p>
            <a:r>
              <a:rPr lang="en-US" smtClean="0">
                <a:latin typeface="Constantia" pitchFamily="18" charset="0"/>
              </a:rPr>
              <a:t>The software should be very user friendly and also unbreakable to the user</a:t>
            </a:r>
          </a:p>
          <a:p>
            <a:r>
              <a:rPr lang="en-US" smtClean="0">
                <a:latin typeface="Constantia" pitchFamily="18" charset="0"/>
              </a:rPr>
              <a:t>The software should not allow the solenoid open for any longer than 30 minutes</a:t>
            </a:r>
          </a:p>
          <a:p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3"/>
          <p:cNvSpPr>
            <a:spLocks noGrp="1"/>
          </p:cNvSpPr>
          <p:nvPr>
            <p:ph type="title" idx="4294967295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Calibri" pitchFamily="34" charset="0"/>
              </a:rPr>
              <a:t>Budget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1600200" y="1398588"/>
          <a:ext cx="6172201" cy="50781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6016"/>
                <a:gridCol w="1213780"/>
                <a:gridCol w="2685810"/>
                <a:gridCol w="296989"/>
                <a:gridCol w="619803"/>
                <a:gridCol w="619803"/>
              </a:tblGrid>
              <a:tr h="1823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Date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Vendor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DESC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QTY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PRICE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RETAIL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 dirty="0">
                          <a:effectLst/>
                        </a:rPr>
                        <a:t>11/26/2010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Jameco Educational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SENSOR,SOIL MOSTURE,ARDUINO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$5.95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 dirty="0">
                          <a:effectLst/>
                        </a:rPr>
                        <a:t>10/2/2013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Digi-Key Corp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IC REG LDO 5V/ADJ 0.15A 8SOIC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 dirty="0">
                          <a:effectLst/>
                        </a:rPr>
                        <a:t>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$1.38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10/2/2013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Digi-Key Corp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SWITCH ROTARY DP SLIDE 5POS PC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$4.00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10/2/2013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Digi-Key Corp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IC MCU 8BIT 32KB FLASH 28DIP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$2.88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10/3/2013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Amazon.com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900" u="none" strike="noStrike">
                          <a:effectLst/>
                        </a:rPr>
                        <a:t>Orbit 91213 Garden Hose Timer</a:t>
                      </a:r>
                      <a:endParaRPr lang="da-DK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$28.95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10/3/2013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Amazon.com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 Ways 1/2" Electric Solenoid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$23.99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10/3/2013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Amazon.com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Sunkee Soil Moisture Sensor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$6.49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10/3/2013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Amazon.com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Shipping US Mail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$5.07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315855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10/3/2013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effectLst/>
                        </a:rPr>
                        <a:t>Amazon.com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Arduino UNO R3 board with DIP ATmega328P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$12.99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10/3/2013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Amazon.com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Shipping US Mail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$4.98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10/7/2013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Amazon.com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Shipping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$5.74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10/7/2013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Amazon.com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AA </a:t>
                      </a:r>
                      <a:r>
                        <a:rPr lang="en-US" sz="900" u="none" strike="noStrike" dirty="0" err="1">
                          <a:effectLst/>
                        </a:rPr>
                        <a:t>NiMH</a:t>
                      </a:r>
                      <a:r>
                        <a:rPr lang="en-US" sz="900" u="none" strike="noStrike" dirty="0">
                          <a:effectLst/>
                        </a:rPr>
                        <a:t> Rechargeable Battery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$18.88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10/7/2013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Amazon.com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Sales Tax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$1.85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10/7/2013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Jameco Educational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SENSOR,SOIL MOSTURE,ARDUINO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$5.95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11/4/2013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Digi-Key Corp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u="none" strike="noStrike">
                          <a:effectLst/>
                        </a:rPr>
                        <a:t>IC BUFFER SCHMIT TRIG SOT23-5</a:t>
                      </a:r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$0.24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11/4/2013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Digi-Key Corp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none" strike="noStrike">
                          <a:effectLst/>
                        </a:rPr>
                        <a:t>RES 226K OHM 1/8W 1% 0805</a:t>
                      </a:r>
                      <a:endParaRPr lang="pl-PL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$0.04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11/4/2013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Digi-Key Corp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CAP ALUM 5.6UF 400V 20% RADIAL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$0.74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11/21/2013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AliExpress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3/4" Latching Pulse Solenoid Valve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$8.50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11/21/2013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AliExpress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Shipping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$21.25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12/2/2013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Texas Instruments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BQ2000 Battery Charger 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$0.00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$3.65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12/9/2013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Texas Instruments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LM2621 Boost Converter 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$0.00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$1.87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12/9/2013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Texas Instruments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LM2623 Boost Converter 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$0.00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$1.62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75032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12/10/2013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Digi-Key Corp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none" strike="noStrike">
                          <a:effectLst/>
                        </a:rPr>
                        <a:t>RES 0.12 OHM 1W 5% AXIAL</a:t>
                      </a:r>
                      <a:endParaRPr lang="pl-PL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$0.33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82324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12/10/2013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Digi-Key Corp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none" strike="noStrike">
                          <a:effectLst/>
                        </a:rPr>
                        <a:t>RES 0.1 OHM 1W 5% AXIAL</a:t>
                      </a:r>
                      <a:endParaRPr lang="pl-PL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$0.26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82324">
                <a:tc gridSpan="4"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Total Spent: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$197.17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$218.59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82324">
                <a:tc gridSpan="4"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Budget: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$450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82324">
                <a:tc gridSpan="4"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 dirty="0">
                          <a:effectLst/>
                        </a:rPr>
                        <a:t>Remaining: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$252.83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4" marR="6484" marT="6484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3"/>
          <p:cNvSpPr>
            <a:spLocks noGrp="1"/>
          </p:cNvSpPr>
          <p:nvPr>
            <p:ph type="title" idx="4294967295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Calibri" pitchFamily="34" charset="0"/>
              </a:rPr>
              <a:t>First Semester Progress</a:t>
            </a:r>
          </a:p>
        </p:txBody>
      </p:sp>
      <p:pic>
        <p:nvPicPr>
          <p:cNvPr id="105475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524000"/>
            <a:ext cx="7086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3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Calibri" pitchFamily="34" charset="0"/>
              </a:rPr>
              <a:t>Revised Schedule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1079500" y="1335088"/>
          <a:ext cx="6938963" cy="5512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Summary</a:t>
            </a:r>
          </a:p>
        </p:txBody>
      </p:sp>
      <p:sp>
        <p:nvSpPr>
          <p:cNvPr id="10957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nstantia" pitchFamily="18" charset="0"/>
              </a:rPr>
              <a:t>Things we have learned…</a:t>
            </a:r>
          </a:p>
          <a:p>
            <a:pPr eaLnBrk="1" hangingPunct="1"/>
            <a:endParaRPr lang="en-US" smtClean="0">
              <a:latin typeface="Constantia" pitchFamily="18" charset="0"/>
            </a:endParaRPr>
          </a:p>
          <a:p>
            <a:pPr eaLnBrk="1" hangingPunct="1"/>
            <a:r>
              <a:rPr lang="en-US" smtClean="0">
                <a:latin typeface="Constantia" pitchFamily="18" charset="0"/>
              </a:rPr>
              <a:t>We feel that we have met our requirements for 403</a:t>
            </a:r>
          </a:p>
          <a:p>
            <a:pPr eaLnBrk="1" hangingPunct="1"/>
            <a:endParaRPr lang="en-US" smtClean="0">
              <a:latin typeface="Constantia" pitchFamily="18" charset="0"/>
            </a:endParaRPr>
          </a:p>
          <a:p>
            <a:pPr eaLnBrk="1" hangingPunct="1"/>
            <a:r>
              <a:rPr lang="en-US" smtClean="0">
                <a:latin typeface="Constantia" pitchFamily="18" charset="0"/>
              </a:rPr>
              <a:t>For 405 we plan to have all requirements met and a working product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Requirements</a:t>
            </a:r>
          </a:p>
        </p:txBody>
      </p:sp>
      <p:sp>
        <p:nvSpPr>
          <p:cNvPr id="4198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onstantia" pitchFamily="18" charset="0"/>
              </a:rPr>
              <a:t>Must be able to interface with garden hose and sprinkler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onstantia" pitchFamily="18" charset="0"/>
              </a:rPr>
              <a:t>Must water lawn until proper saturation is acquired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onstantia" pitchFamily="18" charset="0"/>
              </a:rPr>
              <a:t>Must have a night time watering option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onstantia" pitchFamily="18" charset="0"/>
              </a:rPr>
              <a:t>Must control flow with a solenoid and micro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onstantia" pitchFamily="18" charset="0"/>
              </a:rPr>
              <a:t>Moisture sensor must be used to determine on and off points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onstantia" pitchFamily="18" charset="0"/>
              </a:rPr>
              <a:t>Must run off of rechargeable battery with at least 24hrs of watering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onstantia" pitchFamily="18" charset="0"/>
              </a:rPr>
              <a:t>It must Cost under $40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Requirements Continued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onstantia" pitchFamily="18" charset="0"/>
              </a:rPr>
              <a:t>Must have user override settings and be user friendly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Must have</a:t>
            </a:r>
            <a:r>
              <a:rPr lang="en-US" dirty="0" smtClean="0">
                <a:latin typeface="Constantia" pitchFamily="18" charset="0"/>
              </a:rPr>
              <a:t> an auto and a </a:t>
            </a:r>
            <a:r>
              <a:rPr lang="en-US" dirty="0" smtClean="0">
                <a:latin typeface="Constantia" pitchFamily="18" charset="0"/>
              </a:rPr>
              <a:t>timed watering setting</a:t>
            </a:r>
          </a:p>
          <a:p>
            <a:pPr eaLnBrk="1" hangingPunct="1"/>
            <a:r>
              <a:rPr lang="en-US" dirty="0" smtClean="0">
                <a:latin typeface="Constantia" pitchFamily="18" charset="0"/>
              </a:rPr>
              <a:t>Must be waterproof and able to withstand 5ft drop test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Requirements for end of 403</a:t>
            </a:r>
          </a:p>
        </p:txBody>
      </p:sp>
      <p:sp>
        <p:nvSpPr>
          <p:cNvPr id="4608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nstantia" pitchFamily="18" charset="0"/>
              </a:rPr>
              <a:t>80% of Circuits Working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80% of Microprocessor Code Written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Diagram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Jon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3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Calibri" pitchFamily="34" charset="0"/>
              </a:rPr>
              <a:t>Voltage Regulator</a:t>
            </a:r>
          </a:p>
        </p:txBody>
      </p:sp>
      <p:sp>
        <p:nvSpPr>
          <p:cNvPr id="48131" name="Content Placeholder 4"/>
          <p:cNvSpPr>
            <a:spLocks noGrp="1"/>
          </p:cNvSpPr>
          <p:nvPr>
            <p:ph sz="half" idx="4294967295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nstantia" pitchFamily="18" charset="0"/>
              </a:rPr>
              <a:t>OUT &amp; SNS and FB &amp; TAP tied to strap output to 5V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nstantia" pitchFamily="18" charset="0"/>
              </a:rPr>
              <a:t>Optional SHDN pin allows for a “sleep” mode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nstantia" pitchFamily="18" charset="0"/>
              </a:rPr>
              <a:t>Input must be &gt;6V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nstantia" pitchFamily="18" charset="0"/>
              </a:rPr>
              <a:t>ERR pin unused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nstantia" pitchFamily="18" charset="0"/>
              </a:rPr>
              <a:t>Output uses 5.6</a:t>
            </a:r>
            <a:r>
              <a:rPr lang="el-GR" smtClean="0">
                <a:latin typeface="Constantia" pitchFamily="18" charset="0"/>
              </a:rPr>
              <a:t>μ</a:t>
            </a:r>
            <a:r>
              <a:rPr lang="en-US" smtClean="0">
                <a:latin typeface="Constantia" pitchFamily="18" charset="0"/>
              </a:rPr>
              <a:t>F aluminum capacitor to prevent instability oscillations </a:t>
            </a:r>
          </a:p>
        </p:txBody>
      </p:sp>
      <p:pic>
        <p:nvPicPr>
          <p:cNvPr id="48132" name="Content Placeholder 2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267325" y="3098800"/>
            <a:ext cx="2800350" cy="20780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3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Calibri" pitchFamily="34" charset="0"/>
              </a:rPr>
              <a:t>Light Sensing Circuit</a:t>
            </a:r>
          </a:p>
        </p:txBody>
      </p:sp>
      <p:sp>
        <p:nvSpPr>
          <p:cNvPr id="50179" name="Content Placeholder 4"/>
          <p:cNvSpPr>
            <a:spLocks noGrp="1"/>
          </p:cNvSpPr>
          <p:nvPr>
            <p:ph sz="half" idx="4294967295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 eaLnBrk="1" hangingPunct="1"/>
            <a:r>
              <a:rPr lang="en-US" smtClean="0">
                <a:latin typeface="Constantia" pitchFamily="18" charset="0"/>
              </a:rPr>
              <a:t>Uses a Schmitt Trigger to give a high on Y pin when “dark”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Uses 226k</a:t>
            </a:r>
            <a:r>
              <a:rPr lang="el-GR" smtClean="0">
                <a:latin typeface="Constantia" pitchFamily="18" charset="0"/>
              </a:rPr>
              <a:t>Ω</a:t>
            </a:r>
            <a:r>
              <a:rPr lang="en-US" smtClean="0">
                <a:latin typeface="Constantia" pitchFamily="18" charset="0"/>
              </a:rPr>
              <a:t> and light dependent resistors to relay voltage to A pin</a:t>
            </a:r>
          </a:p>
          <a:p>
            <a:pPr eaLnBrk="1" hangingPunct="1"/>
            <a:r>
              <a:rPr lang="en-US" smtClean="0">
                <a:latin typeface="Constantia" pitchFamily="18" charset="0"/>
              </a:rPr>
              <a:t>226k</a:t>
            </a:r>
            <a:r>
              <a:rPr lang="el-GR" smtClean="0">
                <a:latin typeface="Constantia" pitchFamily="18" charset="0"/>
              </a:rPr>
              <a:t>Ω</a:t>
            </a:r>
            <a:r>
              <a:rPr lang="en-US" smtClean="0">
                <a:latin typeface="Constantia" pitchFamily="18" charset="0"/>
              </a:rPr>
              <a:t> resistor was used to meet high and low thresholds</a:t>
            </a:r>
          </a:p>
        </p:txBody>
      </p:sp>
      <p:pic>
        <p:nvPicPr>
          <p:cNvPr id="50180" name="Content Placeholder 6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249863" y="2916238"/>
            <a:ext cx="2835275" cy="24431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346</TotalTime>
  <Words>1142</Words>
  <Application>Microsoft Macintosh PowerPoint</Application>
  <PresentationFormat>On-screen Show (4:3)</PresentationFormat>
  <Paragraphs>290</Paragraphs>
  <Slides>38</Slides>
  <Notes>37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Flow</vt:lpstr>
      <vt:lpstr>Smart Irrigation System</vt:lpstr>
      <vt:lpstr>Problem</vt:lpstr>
      <vt:lpstr>Addressing the Problem</vt:lpstr>
      <vt:lpstr>Requirements</vt:lpstr>
      <vt:lpstr>Requirements Continued</vt:lpstr>
      <vt:lpstr>Requirements for end of 403</vt:lpstr>
      <vt:lpstr>Block Diagram</vt:lpstr>
      <vt:lpstr>Voltage Regulator</vt:lpstr>
      <vt:lpstr>Light Sensing Circuit</vt:lpstr>
      <vt:lpstr>Battery Charging Circuit</vt:lpstr>
      <vt:lpstr>Battery Charging Circuit</vt:lpstr>
      <vt:lpstr>Battery Charging Circuit</vt:lpstr>
      <vt:lpstr>Transistor Design</vt:lpstr>
      <vt:lpstr>Circuit Diagram</vt:lpstr>
      <vt:lpstr>Moisture Sensor Circuit</vt:lpstr>
      <vt:lpstr>Design Considerations</vt:lpstr>
      <vt:lpstr>Testing    </vt:lpstr>
      <vt:lpstr>Sensor Diagram</vt:lpstr>
      <vt:lpstr>Complications </vt:lpstr>
      <vt:lpstr>User Interface Overview</vt:lpstr>
      <vt:lpstr>5 Position Rotary Switch</vt:lpstr>
      <vt:lpstr>The Switch Circuit</vt:lpstr>
      <vt:lpstr>Design Considerations</vt:lpstr>
      <vt:lpstr>Solenoid Valve Overview</vt:lpstr>
      <vt:lpstr>Solenoid Valve</vt:lpstr>
      <vt:lpstr>The Solenoid Driving Circuit</vt:lpstr>
      <vt:lpstr>Design Considerations</vt:lpstr>
      <vt:lpstr>Software Overview</vt:lpstr>
      <vt:lpstr>Microcontroller Info</vt:lpstr>
      <vt:lpstr>ATMEGA328P-PU</vt:lpstr>
      <vt:lpstr>Arduino IDE</vt:lpstr>
      <vt:lpstr>Software Flowchart</vt:lpstr>
      <vt:lpstr>Software Flowchart Cont.</vt:lpstr>
      <vt:lpstr>Design Considerations</vt:lpstr>
      <vt:lpstr>Budget</vt:lpstr>
      <vt:lpstr>First Semester Progress</vt:lpstr>
      <vt:lpstr>Revised Schedule</vt:lpstr>
      <vt:lpstr>Summary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Irrigation System</dc:title>
  <dc:creator>James.Borud</dc:creator>
  <cp:lastModifiedBy>Jon Spaeth</cp:lastModifiedBy>
  <cp:revision>15</cp:revision>
  <dcterms:created xsi:type="dcterms:W3CDTF">2013-12-12T22:54:07Z</dcterms:created>
  <dcterms:modified xsi:type="dcterms:W3CDTF">2013-12-13T00:09:11Z</dcterms:modified>
</cp:coreProperties>
</file>